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History , Degree Part-1,Paper-2,Unit-III,Topic-Russia, </a:t>
            </a:r>
            <a:r>
              <a:rPr lang="en-US" dirty="0" err="1" smtClean="0"/>
              <a:t>Dr.Md.Shakil</a:t>
            </a:r>
            <a:r>
              <a:rPr lang="en-US" dirty="0" smtClean="0"/>
              <a:t> Akhtar,lec.22</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Second </a:t>
            </a:r>
            <a:r>
              <a:rPr lang="en-US" dirty="0" smtClean="0"/>
              <a:t>purpose </a:t>
            </a:r>
            <a:r>
              <a:rPr lang="en-US" dirty="0" smtClean="0"/>
              <a:t>of </a:t>
            </a:r>
            <a:r>
              <a:rPr lang="en-US" dirty="0" smtClean="0"/>
              <a:t>Grand Embassy to western </a:t>
            </a:r>
            <a:r>
              <a:rPr lang="en-US" dirty="0" smtClean="0"/>
              <a:t>Europe was  </a:t>
            </a:r>
            <a:r>
              <a:rPr lang="en-US" dirty="0" smtClean="0"/>
              <a:t>to obtain firsthand acquaintance with advanced industrial techniques, and the exigencies of his great </a:t>
            </a:r>
            <a:r>
              <a:rPr lang="en-US" dirty="0" smtClean="0"/>
              <a:t>war </a:t>
            </a:r>
            <a:r>
              <a:rPr lang="en-US" dirty="0" smtClean="0"/>
              <a:t>made industrial development an urgent matter</a:t>
            </a:r>
            <a:r>
              <a:rPr lang="en-US" dirty="0" smtClean="0"/>
              <a:t>.</a:t>
            </a:r>
          </a:p>
          <a:p>
            <a:r>
              <a:rPr lang="en-US" dirty="0" smtClean="0"/>
              <a:t> </a:t>
            </a:r>
            <a:r>
              <a:rPr lang="en-US" dirty="0" smtClean="0"/>
              <a:t>In order to provide armaments and to </a:t>
            </a:r>
            <a:r>
              <a:rPr lang="en-US" dirty="0" smtClean="0"/>
              <a:t>build</a:t>
            </a:r>
            <a:r>
              <a:rPr lang="en-US" dirty="0" smtClean="0"/>
              <a:t> </a:t>
            </a:r>
            <a:r>
              <a:rPr lang="en-US" dirty="0" smtClean="0"/>
              <a:t>navy </a:t>
            </a:r>
            <a:r>
              <a:rPr lang="en-US" dirty="0" smtClean="0"/>
              <a:t>metallurgical and manufacturing industries on a grand scale had to be </a:t>
            </a:r>
            <a:r>
              <a:rPr lang="en-US" dirty="0" smtClean="0"/>
              <a:t>created </a:t>
            </a:r>
            <a:r>
              <a:rPr lang="en-US" dirty="0" smtClean="0"/>
              <a:t>and </a:t>
            </a:r>
            <a:r>
              <a:rPr lang="en-US" dirty="0" smtClean="0"/>
              <a:t> </a:t>
            </a:r>
            <a:r>
              <a:rPr lang="en-US" dirty="0" smtClean="0"/>
              <a:t>Large </a:t>
            </a:r>
            <a:r>
              <a:rPr lang="en-US" dirty="0" smtClean="0"/>
              <a:t>capital were invested </a:t>
            </a:r>
            <a:r>
              <a:rPr lang="en-US" dirty="0" smtClean="0"/>
              <a:t>and numerous privileges were </a:t>
            </a:r>
            <a:r>
              <a:rPr lang="en-US" dirty="0" smtClean="0"/>
              <a:t>given </a:t>
            </a:r>
            <a:r>
              <a:rPr lang="en-US" dirty="0" smtClean="0"/>
              <a:t>to businessmen and industrialists.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The methods of other countries were further studied, and foreign experts were invited to Russia. </a:t>
            </a:r>
            <a:endParaRPr lang="en-US" dirty="0" smtClean="0"/>
          </a:p>
          <a:p>
            <a:r>
              <a:rPr lang="en-US" dirty="0" smtClean="0"/>
              <a:t> Result </a:t>
            </a:r>
            <a:r>
              <a:rPr lang="en-US" dirty="0" smtClean="0"/>
              <a:t>was satisfactory: the army and the navy were supplied with their material needs; a great number of manufacturing establishments were founded </a:t>
            </a:r>
            <a:r>
              <a:rPr lang="en-US" dirty="0" smtClean="0"/>
              <a:t>; </a:t>
            </a:r>
            <a:r>
              <a:rPr lang="en-US" dirty="0" smtClean="0"/>
              <a:t>the metallurgical industry was </a:t>
            </a:r>
            <a:r>
              <a:rPr lang="en-US" dirty="0" smtClean="0"/>
              <a:t> </a:t>
            </a:r>
            <a:r>
              <a:rPr lang="en-US" dirty="0" smtClean="0"/>
              <a:t>advanced </a:t>
            </a:r>
            <a:r>
              <a:rPr lang="en-US" dirty="0" smtClean="0"/>
              <a:t> </a:t>
            </a:r>
            <a:r>
              <a:rPr lang="en-US" dirty="0" smtClean="0"/>
              <a:t>and the foreign-trade turnover was increased sevenfold in the course of </a:t>
            </a:r>
            <a:r>
              <a:rPr lang="en-US" dirty="0" smtClean="0"/>
              <a:t>his </a:t>
            </a:r>
            <a:r>
              <a:rPr lang="en-US" dirty="0" smtClean="0"/>
              <a:t>reign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Peter The Great(1682-1725)</a:t>
            </a:r>
            <a:br>
              <a:rPr lang="en-US" dirty="0" smtClean="0"/>
            </a:br>
            <a:r>
              <a:rPr lang="en-US" dirty="0" smtClean="0"/>
              <a:t>Domestic Policy</a:t>
            </a:r>
            <a:endParaRPr lang="en-US" dirty="0"/>
          </a:p>
        </p:txBody>
      </p:sp>
      <p:sp>
        <p:nvSpPr>
          <p:cNvPr id="3" name="Content Placeholder 2"/>
          <p:cNvSpPr>
            <a:spLocks noGrp="1"/>
          </p:cNvSpPr>
          <p:nvPr>
            <p:ph idx="1"/>
          </p:nvPr>
        </p:nvSpPr>
        <p:spPr/>
        <p:txBody>
          <a:bodyPr>
            <a:normAutofit/>
          </a:bodyPr>
          <a:lstStyle/>
          <a:p>
            <a:r>
              <a:rPr lang="en-US" dirty="0" smtClean="0"/>
              <a:t> Peter’s aim was to overtake the developed countries of western Europe as soon as possible, in order both to promote the national economy and to ensure victory in his wars for access to the seas. He initiated a series of reforms that affected, in the course of 25 years, every field of the national life—administration, industry, commerce, technology, and culture.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a:t>
            </a:r>
            <a:endParaRPr lang="en-US" dirty="0"/>
          </a:p>
        </p:txBody>
      </p:sp>
      <p:sp>
        <p:nvSpPr>
          <p:cNvPr id="3" name="Content Placeholder 2"/>
          <p:cNvSpPr>
            <a:spLocks noGrp="1"/>
          </p:cNvSpPr>
          <p:nvPr>
            <p:ph idx="1"/>
          </p:nvPr>
        </p:nvSpPr>
        <p:spPr/>
        <p:txBody>
          <a:bodyPr/>
          <a:lstStyle/>
          <a:p>
            <a:r>
              <a:rPr lang="en-US" dirty="0" smtClean="0"/>
              <a:t>Russia was territorially divided in 1708 into eight </a:t>
            </a:r>
            <a:r>
              <a:rPr lang="en-US" dirty="0" smtClean="0"/>
              <a:t> </a:t>
            </a:r>
            <a:r>
              <a:rPr lang="en-US" dirty="0" smtClean="0"/>
              <a:t>governments, each under a governor appointed by the </a:t>
            </a:r>
            <a:r>
              <a:rPr lang="en-US" dirty="0" smtClean="0"/>
              <a:t>tsar and </a:t>
            </a:r>
            <a:r>
              <a:rPr lang="en-US" dirty="0" smtClean="0"/>
              <a:t>vested with administrative, military, and judicial authority</a:t>
            </a:r>
            <a:r>
              <a:rPr lang="en-US" dirty="0" smtClean="0"/>
              <a:t>.</a:t>
            </a:r>
          </a:p>
          <a:p>
            <a:r>
              <a:rPr lang="en-US" dirty="0" smtClean="0"/>
              <a:t>In 1719 these </a:t>
            </a:r>
            <a:r>
              <a:rPr lang="en-US" dirty="0" smtClean="0"/>
              <a:t>government were </a:t>
            </a:r>
            <a:r>
              <a:rPr lang="en-US" dirty="0" smtClean="0"/>
              <a:t>dissolved into 50 </a:t>
            </a:r>
            <a:r>
              <a:rPr lang="en-US" dirty="0" smtClean="0"/>
              <a:t>provinces</a:t>
            </a:r>
            <a:r>
              <a:rPr lang="en-US" dirty="0" smtClean="0"/>
              <a:t>, which in turn were subdivided into </a:t>
            </a:r>
            <a:r>
              <a:rPr lang="en-US" dirty="0" smtClean="0"/>
              <a:t>districts.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 1722 census was conducted which was  </a:t>
            </a:r>
            <a:r>
              <a:rPr lang="en-US" dirty="0" smtClean="0"/>
              <a:t>followed by </a:t>
            </a:r>
            <a:r>
              <a:rPr lang="en-US" dirty="0" smtClean="0"/>
              <a:t>the imposition </a:t>
            </a:r>
            <a:r>
              <a:rPr lang="en-US" dirty="0" smtClean="0"/>
              <a:t>of a poll tax </a:t>
            </a:r>
            <a:r>
              <a:rPr lang="en-US" dirty="0" smtClean="0"/>
              <a:t> </a:t>
            </a:r>
            <a:r>
              <a:rPr lang="en-US" dirty="0" smtClean="0"/>
              <a:t>and this provoked a wave of popular discontent, against which Peter decided to distribute the army </a:t>
            </a:r>
            <a:r>
              <a:rPr lang="en-US" dirty="0" smtClean="0"/>
              <a:t>regiments </a:t>
            </a:r>
            <a:r>
              <a:rPr lang="en-US" dirty="0" smtClean="0"/>
              <a:t>in garrisons throughout the country and to make their maintenance obligatory on the local populations. Thus came into being the “regimental districts</a:t>
            </a:r>
            <a:r>
              <a:rPr lang="en-US" dirty="0" smtClean="0"/>
              <a:t>,”. </a:t>
            </a:r>
            <a:r>
              <a:rPr lang="en-US" dirty="0" smtClean="0"/>
              <a:t>The </a:t>
            </a:r>
            <a:r>
              <a:rPr lang="en-US" dirty="0" smtClean="0"/>
              <a:t>regimental commanders</a:t>
            </a:r>
            <a:r>
              <a:rPr lang="en-US" dirty="0" smtClean="0"/>
              <a:t>, with their own sphere of jurisdiction and their own requirements, added another layer to the already complex system of local authority.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1711 he abolished the  boyar council, and established by decree the Senate as the supreme organ of state—to coordinate the action of the various central and local organs, to supervise the collection and expenditure of revenue, and to draft legislation in accordance with his edicts. Martial discipline was extended to civil </a:t>
            </a:r>
            <a:r>
              <a:rPr lang="en-US" dirty="0" smtClean="0"/>
              <a:t>institutions.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From 1722, </a:t>
            </a:r>
            <a:r>
              <a:rPr lang="en-US" dirty="0" smtClean="0"/>
              <a:t>there </a:t>
            </a:r>
            <a:r>
              <a:rPr lang="en-US" dirty="0" smtClean="0"/>
              <a:t>was a procurator general keeping watch over the daily work of the Senate and its chancellery and acting as “the eye of the sovereign</a:t>
            </a:r>
            <a:r>
              <a:rPr lang="en-US" dirty="0" smtClean="0"/>
              <a:t>.”</a:t>
            </a:r>
          </a:p>
          <a:p>
            <a:r>
              <a:rPr lang="en-US" dirty="0" smtClean="0"/>
              <a:t> </a:t>
            </a:r>
            <a:r>
              <a:rPr lang="en-US" dirty="0" smtClean="0"/>
              <a:t>In </a:t>
            </a:r>
            <a:r>
              <a:rPr lang="en-US" dirty="0" smtClean="0"/>
              <a:t>1718 instituted 9 “colleges” </a:t>
            </a:r>
            <a:r>
              <a:rPr lang="en-US" dirty="0" smtClean="0"/>
              <a:t> </a:t>
            </a:r>
            <a:r>
              <a:rPr lang="en-US" dirty="0" smtClean="0"/>
              <a:t>or boards, </a:t>
            </a:r>
            <a:r>
              <a:rPr lang="en-US" dirty="0" smtClean="0"/>
              <a:t>in 1722 </a:t>
            </a:r>
            <a:r>
              <a:rPr lang="en-US" dirty="0" smtClean="0"/>
              <a:t>expanded to 13. Their activities were controlled, on the one hand, by the General Regulation and, on the other, by particular regulations for individual colleges, and indeed there were strict regulations for every branch of the state administration.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a:t>
            </a:r>
            <a:endParaRPr lang="en-US" dirty="0"/>
          </a:p>
        </p:txBody>
      </p:sp>
      <p:sp>
        <p:nvSpPr>
          <p:cNvPr id="3" name="Content Placeholder 2"/>
          <p:cNvSpPr>
            <a:spLocks noGrp="1"/>
          </p:cNvSpPr>
          <p:nvPr>
            <p:ph idx="1"/>
          </p:nvPr>
        </p:nvSpPr>
        <p:spPr/>
        <p:txBody>
          <a:bodyPr/>
          <a:lstStyle/>
          <a:p>
            <a:r>
              <a:rPr lang="en-US" dirty="0" smtClean="0"/>
              <a:t>By a decree of 1699, townspeople (artisans and tradesmen) were released from subjection to the military governors of the provinces and were authorized to elect municipalities of their own, which would be subordinated to the Moscow municipality, </a:t>
            </a:r>
            <a:r>
              <a:rPr lang="en-US" dirty="0" smtClean="0"/>
              <a:t>the </a:t>
            </a:r>
            <a:r>
              <a:rPr lang="en-US" dirty="0" smtClean="0"/>
              <a:t>council of the great merchant </a:t>
            </a:r>
            <a:r>
              <a:rPr lang="en-US" dirty="0" smtClean="0"/>
              <a:t>community of </a:t>
            </a:r>
            <a:r>
              <a:rPr lang="en-US" dirty="0" smtClean="0"/>
              <a:t>the capital.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a:t>
            </a:r>
            <a:r>
              <a:rPr lang="en-US" dirty="0" smtClean="0"/>
              <a:t>n 1720 established </a:t>
            </a:r>
            <a:r>
              <a:rPr lang="en-US" dirty="0" smtClean="0"/>
              <a:t>a chief magistracy in St. Petersburg, to which the local town magistracies and the elected municipal officers of the </a:t>
            </a:r>
            <a:r>
              <a:rPr lang="en-US" dirty="0" smtClean="0"/>
              <a:t>towns </a:t>
            </a:r>
            <a:r>
              <a:rPr lang="en-US" dirty="0" smtClean="0"/>
              <a:t>were subordinated.</a:t>
            </a:r>
          </a:p>
          <a:p>
            <a:r>
              <a:rPr lang="en-US" dirty="0" smtClean="0"/>
              <a:t>All </a:t>
            </a:r>
            <a:r>
              <a:rPr lang="en-US" dirty="0" smtClean="0"/>
              <a:t>townspeople </a:t>
            </a:r>
            <a:r>
              <a:rPr lang="en-US" dirty="0" smtClean="0"/>
              <a:t>were divided </a:t>
            </a:r>
            <a:r>
              <a:rPr lang="en-US" dirty="0" smtClean="0"/>
              <a:t>into </a:t>
            </a:r>
            <a:r>
              <a:rPr lang="en-US" dirty="0" smtClean="0"/>
              <a:t>“regulars” and “commons” </a:t>
            </a:r>
            <a:r>
              <a:rPr lang="en-US" dirty="0" smtClean="0"/>
              <a:t>. </a:t>
            </a:r>
            <a:r>
              <a:rPr lang="en-US" dirty="0" smtClean="0"/>
              <a:t>The regulars were subdivided between two guilds—the first comprising rich merchants and members of the liberal professions </a:t>
            </a:r>
            <a:r>
              <a:rPr lang="en-US" dirty="0" smtClean="0"/>
              <a:t> </a:t>
            </a:r>
            <a:r>
              <a:rPr lang="en-US" dirty="0" smtClean="0"/>
              <a:t>and the second comprising artisans </a:t>
            </a:r>
            <a:r>
              <a:rPr lang="en-US" dirty="0" smtClean="0"/>
              <a:t> </a:t>
            </a:r>
            <a:r>
              <a:rPr lang="en-US" dirty="0" smtClean="0"/>
              <a:t>and small tradesmen.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All </a:t>
            </a:r>
            <a:r>
              <a:rPr lang="en-US" dirty="0" smtClean="0"/>
              <a:t>merchant belonged to the first or to the second guild  </a:t>
            </a:r>
            <a:r>
              <a:rPr lang="en-US" dirty="0" smtClean="0"/>
              <a:t>were exempted </a:t>
            </a:r>
            <a:r>
              <a:rPr lang="en-US" dirty="0" smtClean="0"/>
              <a:t>from the billeting of troops, from elective </a:t>
            </a:r>
            <a:r>
              <a:rPr lang="en-US" dirty="0" err="1" smtClean="0"/>
              <a:t>rotas</a:t>
            </a:r>
            <a:r>
              <a:rPr lang="en-US" dirty="0" smtClean="0"/>
              <a:t> of duty, and from military service. </a:t>
            </a:r>
          </a:p>
          <a:p>
            <a:r>
              <a:rPr lang="en-US" dirty="0" smtClean="0"/>
              <a:t>Anyone engaged in trade was legally permitted to settle in a town and to register himself in the appropriate category, and there was a right of “free commerce for people of every rank.”</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389</Words>
  <Application>Microsoft Office PowerPoint</Application>
  <PresentationFormat>On-screen Show (4:3)</PresentationFormat>
  <Paragraphs>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History , Degree Part-1,Paper-2,Unit-III,Topic-Russia, Dr.Md.Shakil Akhtar,lec.22</vt:lpstr>
      <vt:lpstr>Peter The Great(1682-1725) Domestic Policy</vt:lpstr>
      <vt:lpstr>Administrative</vt:lpstr>
      <vt:lpstr>Slide 4</vt:lpstr>
      <vt:lpstr>Slide 5</vt:lpstr>
      <vt:lpstr>Slide 6</vt:lpstr>
      <vt:lpstr>Economic</vt:lpstr>
      <vt:lpstr>Slide 8</vt:lpstr>
      <vt:lpstr>Slide 9</vt:lpstr>
      <vt:lpstr>Industry</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 Degree Part-1,Paper-2,Unit-III,Topic-Russia, Dr.Md.Shakil Akhtar,lec.22</dc:title>
  <dc:creator>Admin</dc:creator>
  <cp:lastModifiedBy>Admin</cp:lastModifiedBy>
  <cp:revision>14</cp:revision>
  <dcterms:created xsi:type="dcterms:W3CDTF">2006-08-16T00:00:00Z</dcterms:created>
  <dcterms:modified xsi:type="dcterms:W3CDTF">2020-04-22T19:19:59Z</dcterms:modified>
</cp:coreProperties>
</file>